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72" r:id="rId4"/>
    <p:sldId id="274" r:id="rId5"/>
    <p:sldId id="276" r:id="rId6"/>
    <p:sldId id="286" r:id="rId7"/>
    <p:sldId id="287" r:id="rId8"/>
    <p:sldId id="288" r:id="rId9"/>
    <p:sldId id="289" r:id="rId10"/>
    <p:sldId id="326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31" r:id="rId38"/>
    <p:sldId id="332" r:id="rId39"/>
    <p:sldId id="327" r:id="rId40"/>
    <p:sldId id="328" r:id="rId41"/>
    <p:sldId id="329" r:id="rId42"/>
    <p:sldId id="330" r:id="rId43"/>
    <p:sldId id="333" r:id="rId44"/>
    <p:sldId id="334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278" r:id="rId71"/>
    <p:sldId id="277" r:id="rId72"/>
    <p:sldId id="279" r:id="rId73"/>
    <p:sldId id="351" r:id="rId74"/>
    <p:sldId id="352" r:id="rId75"/>
    <p:sldId id="353" r:id="rId76"/>
    <p:sldId id="354" r:id="rId77"/>
    <p:sldId id="285" r:id="rId78"/>
    <p:sldId id="355" r:id="rId79"/>
    <p:sldId id="356" r:id="rId80"/>
    <p:sldId id="280" r:id="rId81"/>
    <p:sldId id="357" r:id="rId82"/>
    <p:sldId id="358" r:id="rId83"/>
    <p:sldId id="265" r:id="rId84"/>
    <p:sldId id="27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25"/>
    <p:restoredTop sz="94668"/>
  </p:normalViewPr>
  <p:slideViewPr>
    <p:cSldViewPr snapToGrid="0" snapToObjects="1">
      <p:cViewPr varScale="1">
        <p:scale>
          <a:sx n="119" d="100"/>
          <a:sy n="119" d="100"/>
        </p:scale>
        <p:origin x="232" y="1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36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1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7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common-application-properties.html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129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</a:t>
            </a:r>
            <a:r>
              <a:rPr lang="en-US" dirty="0" err="1"/>
              <a:t>Programmering</a:t>
            </a:r>
            <a:r>
              <a:rPr lang="en-US" dirty="0"/>
              <a:t>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Lesson 02: HTTP and 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Prof. Andrea </a:t>
            </a:r>
            <a:r>
              <a:rPr lang="en-US" dirty="0" err="1"/>
              <a:t>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45807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30450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41483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8372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66798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87538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39363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148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8252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4652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/>
          </a:bodyPr>
          <a:lstStyle/>
          <a:p>
            <a:r>
              <a:rPr lang="en-US" dirty="0"/>
              <a:t>Refresh knowledge of HTTP protocol</a:t>
            </a:r>
          </a:p>
          <a:p>
            <a:r>
              <a:rPr lang="en-US" dirty="0"/>
              <a:t>Refresh knowledge of REST APIs</a:t>
            </a:r>
          </a:p>
          <a:p>
            <a:r>
              <a:rPr lang="en-US" dirty="0"/>
              <a:t>Learn how to build a REST API with </a:t>
            </a:r>
            <a:r>
              <a:rPr lang="en-US" dirty="0" err="1"/>
              <a:t>SpringBoot</a:t>
            </a:r>
            <a:r>
              <a:rPr lang="en-US" dirty="0"/>
              <a:t> and Kotlin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118362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299666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86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1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91665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“Content-type”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“Content-length”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“Cache-Control”,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“status”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393123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dirty="0"/>
              <a:t>1xx: informational, interim response</a:t>
            </a:r>
          </a:p>
          <a:p>
            <a:r>
              <a:rPr lang="en-US" dirty="0"/>
              <a:t>2xx: success</a:t>
            </a:r>
          </a:p>
          <a:p>
            <a:r>
              <a:rPr lang="en-US" dirty="0"/>
              <a:t>3xx: redirection</a:t>
            </a:r>
          </a:p>
          <a:p>
            <a:r>
              <a:rPr lang="en-US" dirty="0"/>
              <a:t>4xx: user error</a:t>
            </a:r>
          </a:p>
          <a:p>
            <a:r>
              <a:rPr lang="en-US" dirty="0"/>
              <a:t>5xx: server error</a:t>
            </a:r>
          </a:p>
        </p:txBody>
      </p:sp>
    </p:spTree>
    <p:extLst>
      <p:ext uri="{BB962C8B-B14F-4D97-AF65-F5344CB8AC3E}">
        <p14:creationId xmlns:p14="http://schemas.microsoft.com/office/powerpoint/2010/main" val="36572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8242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30475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228102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93144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3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145402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422300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</p:spTree>
    <p:extLst>
      <p:ext uri="{BB962C8B-B14F-4D97-AF65-F5344CB8AC3E}">
        <p14:creationId xmlns:p14="http://schemas.microsoft.com/office/powerpoint/2010/main" val="4039471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</a:p>
          <a:p>
            <a:r>
              <a:rPr lang="en-US" dirty="0"/>
              <a:t>Most common type of web services</a:t>
            </a:r>
          </a:p>
          <a:p>
            <a:r>
              <a:rPr lang="en-US" dirty="0"/>
              <a:t>Access to set of resources using HTTP</a:t>
            </a:r>
          </a:p>
          <a:p>
            <a:r>
              <a:rPr lang="en-US" dirty="0"/>
              <a:t>REST is </a:t>
            </a:r>
            <a:r>
              <a:rPr lang="en-US" i="1" dirty="0"/>
              <a:t>not a protocol</a:t>
            </a:r>
            <a:r>
              <a:rPr lang="en-US" dirty="0"/>
              <a:t>, but just architectural guidelines on how to define HTTP endpoints</a:t>
            </a:r>
          </a:p>
          <a:p>
            <a:pPr lvl="1"/>
            <a:r>
              <a:rPr lang="en-US" dirty="0"/>
              <a:t>Example: should not delete a resource when answering a GET, but no one will stop you from implementing an API that does that</a:t>
            </a:r>
          </a:p>
          <a:p>
            <a:r>
              <a:rPr lang="en-US" dirty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1051492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5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46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0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1606973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Uniform Interface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/>
              <a:t>Resource-based, identified by a URI</a:t>
            </a:r>
          </a:p>
          <a:p>
            <a:r>
              <a:rPr lang="en-US" dirty="0"/>
              <a:t>The actual resource could be anything </a:t>
            </a:r>
          </a:p>
          <a:p>
            <a:pPr lvl="1"/>
            <a:r>
              <a:rPr lang="en-US" dirty="0"/>
              <a:t>e.g., rows in a SQL database, or image files on disk</a:t>
            </a:r>
          </a:p>
          <a:p>
            <a:r>
              <a:rPr lang="en-US" dirty="0"/>
              <a:t>Client sees a </a:t>
            </a:r>
            <a:r>
              <a:rPr lang="en-US" i="1" dirty="0"/>
              <a:t>representation</a:t>
            </a:r>
            <a:r>
              <a:rPr lang="en-US" dirty="0"/>
              <a:t> of the resource, and the same resource can be given in different formats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XML, JSON and TXT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Resources connected by links… but hardly anyone uses it…</a:t>
            </a:r>
          </a:p>
        </p:txBody>
      </p:sp>
    </p:spTree>
    <p:extLst>
      <p:ext uri="{BB962C8B-B14F-4D97-AF65-F5344CB8AC3E}">
        <p14:creationId xmlns:p14="http://schemas.microsoft.com/office/powerpoint/2010/main" val="2620580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Stateless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/>
              <a:t>Resources could be stored in databases or files</a:t>
            </a:r>
          </a:p>
          <a:p>
            <a:r>
              <a:rPr lang="en-US" dirty="0"/>
              <a:t>But the web service itself should be stateless</a:t>
            </a:r>
          </a:p>
          <a:p>
            <a:r>
              <a:rPr lang="en-US" dirty="0"/>
              <a:t>This means that all info to process a request should come with the request itself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as HTTP headers</a:t>
            </a:r>
          </a:p>
          <a:p>
            <a:r>
              <a:rPr lang="en-US" dirty="0"/>
              <a:t>Consequence examples:</a:t>
            </a:r>
          </a:p>
          <a:p>
            <a:pPr lvl="1"/>
            <a:r>
              <a:rPr lang="en-US" dirty="0"/>
              <a:t>can restart process of web service at any time</a:t>
            </a:r>
          </a:p>
          <a:p>
            <a:pPr lvl="1"/>
            <a:r>
              <a:rPr lang="en-US" dirty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571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/>
              <a:t>Cacheable: avoid making a request if previous retrieved data is still valid</a:t>
            </a:r>
          </a:p>
          <a:p>
            <a:r>
              <a:rPr lang="en-US" dirty="0"/>
              <a:t>Very important for scalability</a:t>
            </a:r>
          </a:p>
          <a:p>
            <a:r>
              <a:rPr lang="en-US" dirty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17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Client–Server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/>
              <a:t>Clear cut between clients and servers</a:t>
            </a:r>
          </a:p>
          <a:p>
            <a:r>
              <a:rPr lang="en-US" dirty="0"/>
              <a:t>Client only sees the URIs and the representation (</a:t>
            </a:r>
            <a:r>
              <a:rPr lang="en-US" dirty="0" err="1"/>
              <a:t>eg</a:t>
            </a:r>
            <a:r>
              <a:rPr lang="en-US" dirty="0"/>
              <a:t> JSON), but no internal details of server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does not even know if resource is stored in a database or on file</a:t>
            </a:r>
          </a:p>
          <a:p>
            <a:r>
              <a:rPr lang="en-US" dirty="0"/>
              <a:t>Server does not know how data used on clients</a:t>
            </a:r>
          </a:p>
          <a:p>
            <a:r>
              <a:rPr lang="en-US" dirty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30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Layered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/>
              <a:t>For clients, should not matter if there is any intermediary on the way to the server</a:t>
            </a:r>
          </a:p>
          <a:p>
            <a:r>
              <a:rPr lang="en-US" dirty="0"/>
              <a:t>Typical example: </a:t>
            </a:r>
            <a:r>
              <a:rPr lang="en-US" i="1" dirty="0"/>
              <a:t>reversed proxy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used for load balancing and access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1967108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Code on Demand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code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transfer JavaScript code</a:t>
            </a:r>
          </a:p>
          <a:p>
            <a:r>
              <a:rPr lang="en-US" dirty="0"/>
              <a:t>Among the constraints that define REST, this is optional</a:t>
            </a:r>
          </a:p>
        </p:txBody>
      </p:sp>
    </p:spTree>
    <p:extLst>
      <p:ext uri="{BB962C8B-B14F-4D97-AF65-F5344CB8AC3E}">
        <p14:creationId xmlns:p14="http://schemas.microsoft.com/office/powerpoint/2010/main" val="295002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 over TCP,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208523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“REST”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/>
              <a:t>Most APIs out there are called REST by their developers…</a:t>
            </a:r>
          </a:p>
          <a:p>
            <a:r>
              <a:rPr lang="en-US" dirty="0"/>
              <a:t>… but “technically”, they aren’t</a:t>
            </a:r>
          </a:p>
          <a:p>
            <a:r>
              <a:rPr lang="en-US" dirty="0"/>
              <a:t>For example, nearly </a:t>
            </a:r>
            <a:r>
              <a:rPr lang="en-US" i="1" dirty="0"/>
              <a:t>no one </a:t>
            </a:r>
            <a:r>
              <a:rPr lang="en-US" dirty="0"/>
              <a:t>uses HATEOAS</a:t>
            </a:r>
          </a:p>
          <a:p>
            <a:r>
              <a:rPr lang="en-US" dirty="0"/>
              <a:t>So, nowadays, REST loosely means: “</a:t>
            </a:r>
            <a:r>
              <a:rPr lang="en-US" i="1" dirty="0"/>
              <a:t>A web API where resources are hierarchically structured with URIs, and operations follow the semantics of the HTTP verbs/methods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487442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for a Product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/>
              <a:t>Full URLs, </a:t>
            </a:r>
            <a:r>
              <a:rPr lang="en-US" sz="2800" dirty="0" err="1"/>
              <a:t>eg</a:t>
            </a:r>
            <a:r>
              <a:rPr lang="en-US" sz="2800" dirty="0"/>
              <a:t>  </a:t>
            </a:r>
            <a:r>
              <a:rPr lang="en-US" sz="2800" b="1" dirty="0" err="1"/>
              <a:t>www.foo.com</a:t>
            </a:r>
            <a:r>
              <a:rPr lang="en-US" sz="2800" b="1" dirty="0"/>
              <a:t>/products</a:t>
            </a:r>
            <a:endParaRPr lang="en-US" sz="2800" dirty="0"/>
          </a:p>
          <a:p>
            <a:r>
              <a:rPr lang="en-US" sz="2800" dirty="0"/>
              <a:t>GET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(return all available products)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</a:p>
          <a:p>
            <a:pPr lvl="1"/>
            <a:r>
              <a:rPr lang="en-US" sz="2400" dirty="0"/>
              <a:t>(return all available products filtered by some custom parameters)</a:t>
            </a:r>
          </a:p>
          <a:p>
            <a:r>
              <a:rPr lang="en-US" sz="2800" dirty="0"/>
              <a:t>POST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(create a new product)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(return the product with the given id)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/products/{id}/price </a:t>
            </a:r>
          </a:p>
          <a:p>
            <a:pPr lvl="1"/>
            <a:r>
              <a:rPr lang="en-US" sz="2400" dirty="0"/>
              <a:t>(return the price of a specific product with a given id)</a:t>
            </a:r>
          </a:p>
          <a:p>
            <a:r>
              <a:rPr lang="en-US" sz="2800" dirty="0"/>
              <a:t>DELETE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(delete the product with the given </a:t>
            </a:r>
            <a:r>
              <a:rPr lang="mr-IN" sz="2400" dirty="0" err="1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26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/>
              <a:t>Consider the resource: </a:t>
            </a:r>
            <a:r>
              <a:rPr lang="en-US" b="1" dirty="0"/>
              <a:t>/users/3457/items/42/description</a:t>
            </a:r>
          </a:p>
          <a:p>
            <a:r>
              <a:rPr lang="en-US" b="1" dirty="0"/>
              <a:t>/users</a:t>
            </a:r>
            <a:r>
              <a:rPr lang="en-US" dirty="0"/>
              <a:t>: resource representing a set of users</a:t>
            </a:r>
          </a:p>
          <a:p>
            <a:r>
              <a:rPr lang="en-US" b="1" dirty="0"/>
              <a:t>/3457</a:t>
            </a:r>
            <a:r>
              <a:rPr lang="en-US" dirty="0"/>
              <a:t>: a specific user with that given id among the set of users </a:t>
            </a:r>
            <a:r>
              <a:rPr lang="en-US" i="1" dirty="0"/>
              <a:t>/users</a:t>
            </a:r>
          </a:p>
          <a:p>
            <a:r>
              <a:rPr lang="en-US" b="1" dirty="0"/>
              <a:t>/items</a:t>
            </a:r>
            <a:r>
              <a:rPr lang="en-US" dirty="0"/>
              <a:t>: a set of items belonging to the user 3457</a:t>
            </a:r>
          </a:p>
          <a:p>
            <a:r>
              <a:rPr lang="en-US" b="1" dirty="0"/>
              <a:t>/42</a:t>
            </a:r>
            <a:r>
              <a:rPr lang="en-US" i="1" dirty="0"/>
              <a:t>: </a:t>
            </a:r>
            <a:r>
              <a:rPr lang="en-US" dirty="0"/>
              <a:t>a specific item with id 42 that the user 3457 owns</a:t>
            </a:r>
          </a:p>
          <a:p>
            <a:r>
              <a:rPr lang="en-US" b="1" dirty="0"/>
              <a:t>/description</a:t>
            </a:r>
            <a:r>
              <a:rPr lang="en-US" dirty="0"/>
              <a:t>: among the different properties/fields of item 42, just consider its </a:t>
            </a:r>
            <a:r>
              <a:rPr lang="en-US" i="1" dirty="0"/>
              <a:t>description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4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/>
              <a:t>GET </a:t>
            </a:r>
            <a:r>
              <a:rPr lang="en-US" b="1" i="1" dirty="0"/>
              <a:t>/users/3457/items/42/description</a:t>
            </a:r>
          </a:p>
          <a:p>
            <a:r>
              <a:rPr lang="en-US" dirty="0"/>
              <a:t>It means: retrieve the description of item with id 42, which belongs to the user with id 3456</a:t>
            </a:r>
          </a:p>
          <a:p>
            <a:r>
              <a:rPr lang="en-US" dirty="0"/>
              <a:t>But what about </a:t>
            </a:r>
            <a:r>
              <a:rPr lang="en-US" i="1" dirty="0"/>
              <a:t>GET </a:t>
            </a:r>
            <a:r>
              <a:rPr lang="en-US" b="1" i="1" dirty="0"/>
              <a:t>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</a:p>
          <a:p>
            <a:r>
              <a:rPr lang="en-US" dirty="0"/>
              <a:t>“Technically”, they would be 2 </a:t>
            </a:r>
            <a:r>
              <a:rPr lang="en-US" i="1" dirty="0"/>
              <a:t>different</a:t>
            </a:r>
            <a:r>
              <a:rPr lang="en-US" dirty="0"/>
              <a:t> resources, because there are two different URIs </a:t>
            </a:r>
          </a:p>
          <a:p>
            <a:r>
              <a:rPr lang="en-US" dirty="0"/>
              <a:t>But in practice, they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06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</a:p>
          <a:p>
            <a:r>
              <a:rPr lang="en-US" dirty="0"/>
              <a:t>Could be two different tables in a SQL database,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Users</a:t>
            </a:r>
            <a:r>
              <a:rPr lang="en-US" dirty="0"/>
              <a:t> and </a:t>
            </a:r>
            <a:r>
              <a:rPr lang="en-US" i="1" dirty="0"/>
              <a:t>Items</a:t>
            </a:r>
          </a:p>
          <a:p>
            <a:r>
              <a:rPr lang="en-US" dirty="0"/>
              <a:t>Or could be a single JSON file on disk…</a:t>
            </a:r>
          </a:p>
          <a:p>
            <a:r>
              <a:rPr lang="en-US" dirty="0"/>
              <a:t>or the REST API just collects such data from two other different web services…</a:t>
            </a:r>
          </a:p>
          <a:p>
            <a:r>
              <a:rPr lang="en-US" dirty="0"/>
              <a:t>or whatever you fancy…</a:t>
            </a:r>
          </a:p>
          <a:p>
            <a:r>
              <a:rPr lang="en-US" dirty="0"/>
              <a:t>Point is, for the client this does not matter at all!</a:t>
            </a:r>
          </a:p>
        </p:txBody>
      </p:sp>
    </p:spTree>
    <p:extLst>
      <p:ext uri="{BB962C8B-B14F-4D97-AF65-F5344CB8AC3E}">
        <p14:creationId xmlns:p14="http://schemas.microsoft.com/office/powerpoint/2010/main" val="3000697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/>
              <a:t>Available URIs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/>
              <a:t>But in the 2</a:t>
            </a:r>
            <a:r>
              <a:rPr lang="en-US" baseline="30000" dirty="0"/>
              <a:t>nd</a:t>
            </a:r>
            <a:r>
              <a:rPr lang="en-US" dirty="0"/>
              <a:t> GET, what if we rather used </a:t>
            </a:r>
            <a:r>
              <a:rPr lang="en-US" b="1" i="1" dirty="0"/>
              <a:t>/users/3457/items/42/description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</a:t>
            </a:r>
            <a:r>
              <a:rPr lang="en-US" b="1" i="1" dirty="0"/>
              <a:t>/users/3457/items/42/description </a:t>
            </a:r>
          </a:p>
          <a:p>
            <a:r>
              <a:rPr lang="en-US" dirty="0"/>
              <a:t>Whether the 2</a:t>
            </a:r>
            <a:r>
              <a:rPr lang="en-US" baseline="30000" dirty="0"/>
              <a:t>nd</a:t>
            </a:r>
            <a:r>
              <a:rPr lang="en-US" dirty="0"/>
              <a:t> or the 3</a:t>
            </a:r>
            <a:r>
              <a:rPr lang="en-US" baseline="30000" dirty="0"/>
              <a:t>rd</a:t>
            </a:r>
            <a:r>
              <a:rPr lang="en-US" dirty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do they need to access to items regardless of their user owners?</a:t>
            </a:r>
          </a:p>
          <a:p>
            <a:r>
              <a:rPr lang="en-US" dirty="0"/>
              <a:t>Point is: you need to </a:t>
            </a:r>
            <a:r>
              <a:rPr lang="en-US" i="1" dirty="0"/>
              <a:t>implement</a:t>
            </a:r>
            <a:r>
              <a:rPr lang="en-US" dirty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12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/>
              <a:t>How does a client know that </a:t>
            </a:r>
            <a:r>
              <a:rPr lang="en-US" b="1" i="1" dirty="0"/>
              <a:t>/users</a:t>
            </a:r>
            <a:r>
              <a:rPr lang="en-US" dirty="0"/>
              <a:t> and </a:t>
            </a:r>
            <a:r>
              <a:rPr lang="en-US" b="1" i="1" dirty="0"/>
              <a:t>/items</a:t>
            </a:r>
            <a:r>
              <a:rPr lang="en-US" i="1" dirty="0"/>
              <a:t> </a:t>
            </a:r>
            <a:r>
              <a:rPr lang="en-US" dirty="0"/>
              <a:t>are collections/sets but not </a:t>
            </a:r>
            <a:r>
              <a:rPr lang="en-US" b="1" i="1" dirty="0"/>
              <a:t>/description</a:t>
            </a:r>
            <a:r>
              <a:rPr lang="en-US" i="1" dirty="0"/>
              <a:t> </a:t>
            </a:r>
            <a:r>
              <a:rPr lang="en-US" dirty="0"/>
              <a:t>?</a:t>
            </a:r>
          </a:p>
          <a:p>
            <a:r>
              <a:rPr lang="en-US" dirty="0"/>
              <a:t>“Technically”, each of those tokens are path elements, with no specific semantics</a:t>
            </a:r>
          </a:p>
          <a:p>
            <a:r>
              <a:rPr lang="en-US" dirty="0"/>
              <a:t>Client has to read the documentation of the API</a:t>
            </a:r>
          </a:p>
          <a:p>
            <a:r>
              <a:rPr lang="en-US" dirty="0"/>
              <a:t>However, to make things simpler, it is a convention to use </a:t>
            </a:r>
            <a:r>
              <a:rPr lang="en-US" i="1" dirty="0"/>
              <a:t>plural</a:t>
            </a:r>
            <a:r>
              <a:rPr lang="en-US" dirty="0"/>
              <a:t> names for set resources</a:t>
            </a:r>
          </a:p>
        </p:txBody>
      </p:sp>
    </p:spTree>
    <p:extLst>
      <p:ext uri="{BB962C8B-B14F-4D97-AF65-F5344CB8AC3E}">
        <p14:creationId xmlns:p14="http://schemas.microsoft.com/office/powerpoint/2010/main" val="3097094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you want to retrieve all users that are in Norway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Problem is, what if you still want to retrieve single users by id?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pPr lvl="1"/>
            <a:r>
              <a:rPr lang="en-US" dirty="0"/>
              <a:t>Where {} just represents a variable matching any single path element input </a:t>
            </a:r>
          </a:p>
          <a:p>
            <a:r>
              <a:rPr lang="en-US" dirty="0"/>
              <a:t>Ambiguity: here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r>
              <a:rPr lang="en-US" i="1" dirty="0"/>
              <a:t> </a:t>
            </a:r>
            <a:r>
              <a:rPr lang="en-US" dirty="0"/>
              <a:t>would be matched by both endpoints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i="1" dirty="0" err="1"/>
              <a:t>inNorway</a:t>
            </a:r>
            <a:r>
              <a:rPr lang="en-US" dirty="0"/>
              <a:t> could be treated as a user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8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b="1" i="1" dirty="0"/>
              <a:t>/{id}</a:t>
            </a:r>
          </a:p>
          <a:p>
            <a:r>
              <a:rPr lang="en-US" dirty="0"/>
              <a:t>Here there would be no ambiguity, but…</a:t>
            </a:r>
          </a:p>
          <a:p>
            <a:r>
              <a:rPr lang="en-US" dirty="0"/>
              <a:t>… what would be the semantics of the intermediate resource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i="1" dirty="0"/>
              <a:t> </a:t>
            </a:r>
            <a:r>
              <a:rPr lang="en-US" dirty="0"/>
              <a:t>???</a:t>
            </a:r>
          </a:p>
          <a:p>
            <a:r>
              <a:rPr lang="en-US" dirty="0"/>
              <a:t>Paths in the URIs should represent resources, and not actions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77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874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/>
              <a:t>users?country</a:t>
            </a:r>
            <a:r>
              <a:rPr lang="en-US" b="1" i="1" dirty="0"/>
              <a:t>=</a:t>
            </a:r>
            <a:r>
              <a:rPr lang="en-US" b="1" i="1" dirty="0" err="1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r>
              <a:rPr lang="en-US" dirty="0"/>
              <a:t>When we want to apply a filter to get a subset of a collection, then we use </a:t>
            </a:r>
            <a:r>
              <a:rPr lang="en-US" i="1" dirty="0"/>
              <a:t>query parameters</a:t>
            </a:r>
          </a:p>
          <a:p>
            <a:pPr lvl="1"/>
            <a:r>
              <a:rPr lang="en-US" dirty="0"/>
              <a:t>recall URIs: start with “?”, followed by pairs &lt;key&gt;=&lt;value&gt;</a:t>
            </a:r>
          </a:p>
          <a:p>
            <a:r>
              <a:rPr lang="en-US" dirty="0"/>
              <a:t>Extra benefit: we can later add extra filter options (e.g., </a:t>
            </a:r>
            <a:r>
              <a:rPr lang="en-US" i="1" dirty="0" err="1"/>
              <a:t>ageMin</a:t>
            </a:r>
            <a:r>
              <a:rPr lang="en-US" i="1" dirty="0"/>
              <a:t>=18</a:t>
            </a:r>
            <a:r>
              <a:rPr lang="en-US" dirty="0"/>
              <a:t>), without altering the routing of requests to the endpoint </a:t>
            </a:r>
            <a:r>
              <a:rPr lang="en-US" b="1" i="1" dirty="0"/>
              <a:t>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76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/>
              <a:t>POST </a:t>
            </a:r>
            <a:r>
              <a:rPr lang="en-US" b="1" i="1" dirty="0"/>
              <a:t>/users</a:t>
            </a:r>
          </a:p>
          <a:p>
            <a:pPr lvl="1"/>
            <a:r>
              <a:rPr lang="en-US" dirty="0"/>
              <a:t>POST operation on a collection</a:t>
            </a:r>
          </a:p>
          <a:p>
            <a:pPr lvl="1"/>
            <a:r>
              <a:rPr lang="en-US" dirty="0"/>
              <a:t>Payload used to create new element added to the collection</a:t>
            </a:r>
          </a:p>
          <a:p>
            <a:pPr lvl="1"/>
            <a:r>
              <a:rPr lang="en-US" dirty="0"/>
              <a:t>Response will have </a:t>
            </a:r>
            <a:r>
              <a:rPr lang="en-US" i="1" dirty="0"/>
              <a:t>Location</a:t>
            </a:r>
            <a:r>
              <a:rPr lang="en-US" dirty="0"/>
              <a:t> HTTP header telling where to find the newly created resource,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Location:/users/42</a:t>
            </a:r>
          </a:p>
          <a:p>
            <a:r>
              <a:rPr lang="en-US" i="1" dirty="0"/>
              <a:t>PUT </a:t>
            </a:r>
            <a:r>
              <a:rPr lang="en-US" b="1" i="1" dirty="0"/>
              <a:t>/users/42</a:t>
            </a:r>
          </a:p>
          <a:p>
            <a:pPr lvl="1"/>
            <a:r>
              <a:rPr lang="en-US" dirty="0"/>
              <a:t>PUT operation directly on the URI of the new resource</a:t>
            </a:r>
          </a:p>
          <a:p>
            <a:pPr lvl="1"/>
            <a:r>
              <a:rPr lang="en-US" dirty="0"/>
              <a:t>Need to specify id </a:t>
            </a:r>
          </a:p>
        </p:txBody>
      </p:sp>
    </p:spTree>
    <p:extLst>
      <p:ext uri="{BB962C8B-B14F-4D97-AF65-F5344CB8AC3E}">
        <p14:creationId xmlns:p14="http://schemas.microsoft.com/office/powerpoint/2010/main" val="1246594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/>
              <a:t>Which one to use? POST or PUT?</a:t>
            </a:r>
          </a:p>
          <a:p>
            <a:r>
              <a:rPr lang="en-US" dirty="0"/>
              <a:t>When id is chosen by server (</a:t>
            </a:r>
            <a:r>
              <a:rPr lang="en-US" dirty="0" err="1"/>
              <a:t>eg</a:t>
            </a:r>
            <a:r>
              <a:rPr lang="en-US" dirty="0"/>
              <a:t> linked to an id from SQL database), you need POST</a:t>
            </a:r>
          </a:p>
          <a:p>
            <a:r>
              <a:rPr lang="en-US" dirty="0"/>
              <a:t>If you use PUT, client must choose the id, and it must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832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vs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) GET /users/42   =&gt; </a:t>
            </a:r>
            <a:r>
              <a:rPr lang="en-US" dirty="0"/>
              <a:t>Response 404</a:t>
            </a:r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) PUT /users/42</a:t>
            </a:r>
          </a:p>
          <a:p>
            <a:r>
              <a:rPr lang="en-US" dirty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 going to do hundreds of GETs until find one with 404 Not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Two HTTP requests in sequence are not necessarily atomic, </a:t>
            </a:r>
            <a:r>
              <a:rPr lang="en-US" dirty="0" err="1"/>
              <a:t>eg</a:t>
            </a:r>
            <a:r>
              <a:rPr lang="en-US" dirty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696575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POST </a:t>
            </a:r>
            <a:r>
              <a:rPr lang="en-US" b="1" i="1" dirty="0"/>
              <a:t>/users</a:t>
            </a:r>
            <a:r>
              <a:rPr lang="en-US" i="1" dirty="0"/>
              <a:t>   =&gt;  </a:t>
            </a:r>
            <a:r>
              <a:rPr lang="en-US" dirty="0"/>
              <a:t>Location: </a:t>
            </a:r>
            <a:r>
              <a:rPr lang="en-US" i="1" dirty="0"/>
              <a:t>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PUT </a:t>
            </a:r>
            <a:r>
              <a:rPr lang="en-US" b="1" i="1" dirty="0"/>
              <a:t>/users/42/address</a:t>
            </a:r>
          </a:p>
          <a:p>
            <a:r>
              <a:rPr lang="en-US" dirty="0"/>
              <a:t>Assume you create a new user with a POST operation, but without an </a:t>
            </a:r>
            <a:r>
              <a:rPr lang="en-US" i="1" dirty="0"/>
              <a:t>address</a:t>
            </a:r>
          </a:p>
          <a:p>
            <a:r>
              <a:rPr lang="en-US" dirty="0"/>
              <a:t>You could then want to create the </a:t>
            </a:r>
            <a:r>
              <a:rPr lang="en-US" i="1" dirty="0"/>
              <a:t>address</a:t>
            </a:r>
            <a:r>
              <a:rPr lang="en-US" dirty="0"/>
              <a:t> resource directly by using a PUT</a:t>
            </a:r>
          </a:p>
          <a:p>
            <a:pPr lvl="1"/>
            <a:r>
              <a:rPr lang="en-US" dirty="0"/>
              <a:t>point is that the resource does not have an id in itself, but rather the id is in a path element ancestor </a:t>
            </a:r>
          </a:p>
          <a:p>
            <a:r>
              <a:rPr lang="en-US" dirty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PATCH /users/42</a:t>
            </a:r>
          </a:p>
        </p:txBody>
      </p:sp>
    </p:spTree>
    <p:extLst>
      <p:ext uri="{BB962C8B-B14F-4D97-AF65-F5344CB8AC3E}">
        <p14:creationId xmlns:p14="http://schemas.microsoft.com/office/powerpoint/2010/main" val="4161424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For what you know, the REST service could store users in a SQL database or a CSV file</a:t>
            </a:r>
          </a:p>
          <a:p>
            <a:r>
              <a:rPr lang="en-US" dirty="0"/>
              <a:t>What you get is a </a:t>
            </a:r>
            <a:r>
              <a:rPr lang="en-US" i="1" dirty="0"/>
              <a:t>representation</a:t>
            </a:r>
            <a:r>
              <a:rPr lang="en-US" dirty="0"/>
              <a:t> of a resource, which can be in different formats, based on client’s needs</a:t>
            </a:r>
          </a:p>
          <a:p>
            <a:r>
              <a:rPr lang="en-US" dirty="0"/>
              <a:t>But 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1012371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Because the URIs are different, they are technically 3 </a:t>
            </a:r>
            <a:r>
              <a:rPr lang="en-US" i="1" dirty="0"/>
              <a:t>different</a:t>
            </a:r>
            <a:r>
              <a:rPr lang="en-US" dirty="0"/>
              <a:t> resources</a:t>
            </a:r>
          </a:p>
          <a:p>
            <a:pPr lvl="1"/>
            <a:r>
              <a:rPr lang="en-US" dirty="0"/>
              <a:t>whether they map to the same entity on the backend is another story…</a:t>
            </a:r>
          </a:p>
          <a:p>
            <a:r>
              <a:rPr lang="en-US" dirty="0"/>
              <a:t>A URI has no concept of type: adding a “</a:t>
            </a:r>
            <a:r>
              <a:rPr lang="en-US" i="1" dirty="0"/>
              <a:t>.</a:t>
            </a:r>
            <a:r>
              <a:rPr lang="en-US" i="1" dirty="0" err="1"/>
              <a:t>json</a:t>
            </a:r>
            <a:r>
              <a:rPr lang="en-US" dirty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97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/>
              <a:t>You should avoid type extensions on your resources</a:t>
            </a:r>
          </a:p>
          <a:p>
            <a:pPr lvl="1"/>
            <a:r>
              <a:rPr lang="en-US" dirty="0"/>
              <a:t>although you might see many APIs doing it…</a:t>
            </a:r>
          </a:p>
          <a:p>
            <a:r>
              <a:rPr lang="en-US" dirty="0"/>
              <a:t>Choosing among different types should be based on HTTP headers like </a:t>
            </a:r>
            <a:r>
              <a:rPr lang="en-US" i="1" dirty="0"/>
              <a:t>Accept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</a:t>
            </a: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dirty="0"/>
              <a:t>”</a:t>
            </a:r>
          </a:p>
          <a:p>
            <a:r>
              <a:rPr lang="en-US" dirty="0"/>
              <a:t>If a client asks for a specific representation (</a:t>
            </a:r>
            <a:r>
              <a:rPr lang="en-US" dirty="0" err="1"/>
              <a:t>eg</a:t>
            </a:r>
            <a:r>
              <a:rPr lang="en-US" dirty="0"/>
              <a:t> XML), that does not mean that the server would support it</a:t>
            </a:r>
          </a:p>
          <a:p>
            <a:r>
              <a:rPr lang="en-US" dirty="0"/>
              <a:t>If Accept missing, or generic </a:t>
            </a:r>
            <a:r>
              <a:rPr lang="en-US" i="1" dirty="0"/>
              <a:t>*/*, </a:t>
            </a:r>
            <a:r>
              <a:rPr lang="en-US" dirty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140438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9CDFC-5FC9-724B-88A5-B933A4B0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981279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6" y="1825625"/>
            <a:ext cx="11951937" cy="4898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Open-source, first released in 2002</a:t>
            </a:r>
          </a:p>
          <a:p>
            <a:r>
              <a:rPr lang="en-US" dirty="0"/>
              <a:t>Framework to develop enterprise/web applications</a:t>
            </a:r>
          </a:p>
          <a:p>
            <a:r>
              <a:rPr lang="en-US" dirty="0"/>
              <a:t>Supported/developed by </a:t>
            </a:r>
            <a:r>
              <a:rPr lang="en-US" i="1" dirty="0"/>
              <a:t>Pivotal Software</a:t>
            </a:r>
          </a:p>
          <a:p>
            <a:r>
              <a:rPr lang="en-US" dirty="0"/>
              <a:t>Started as a lightweight alternative to Java Enterprise Edition (JEE)</a:t>
            </a:r>
          </a:p>
          <a:p>
            <a:r>
              <a:rPr lang="en-US" dirty="0"/>
              <a:t>Now quite complex, but shares/reuses many aspects of JEE</a:t>
            </a:r>
          </a:p>
          <a:p>
            <a:r>
              <a:rPr lang="en-US" dirty="0"/>
              <a:t>Probably one of the frameworks/libraries with the best documentation out there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https://spring.io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835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473096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name “Spring”?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5041"/>
            <a:ext cx="10515600" cy="327192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Spring</a:t>
            </a:r>
            <a:r>
              <a:rPr lang="en-US" dirty="0"/>
              <a:t> is what comes after the “</a:t>
            </a:r>
            <a:r>
              <a:rPr lang="en-US" i="1" dirty="0"/>
              <a:t>winter</a:t>
            </a:r>
            <a:r>
              <a:rPr lang="en-US" dirty="0"/>
              <a:t>” of JEE…</a:t>
            </a:r>
          </a:p>
        </p:txBody>
      </p:sp>
    </p:spTree>
    <p:extLst>
      <p:ext uri="{BB962C8B-B14F-4D97-AF65-F5344CB8AC3E}">
        <p14:creationId xmlns:p14="http://schemas.microsoft.com/office/powerpoint/2010/main" val="8157189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vs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73" y="1825624"/>
            <a:ext cx="11984304" cy="4971685"/>
          </a:xfrm>
        </p:spPr>
        <p:txBody>
          <a:bodyPr>
            <a:normAutofit fontScale="92500"/>
          </a:bodyPr>
          <a:lstStyle/>
          <a:p>
            <a:r>
              <a:rPr lang="en-US" dirty="0"/>
              <a:t>Spring has </a:t>
            </a:r>
            <a:r>
              <a:rPr lang="en-US" i="1" dirty="0"/>
              <a:t>many</a:t>
            </a:r>
            <a:r>
              <a:rPr lang="en-US" dirty="0"/>
              <a:t>, </a:t>
            </a:r>
            <a:r>
              <a:rPr lang="en-US" i="1" dirty="0"/>
              <a:t>many</a:t>
            </a:r>
            <a:r>
              <a:rPr lang="en-US" dirty="0"/>
              <a:t> modules, like for handling databases, web pages, web services, etc.</a:t>
            </a:r>
          </a:p>
          <a:p>
            <a:r>
              <a:rPr lang="en-US" dirty="0"/>
              <a:t>To </a:t>
            </a:r>
            <a:r>
              <a:rPr lang="en-US" i="1" dirty="0"/>
              <a:t>wire </a:t>
            </a:r>
            <a:r>
              <a:rPr lang="en-US" dirty="0"/>
              <a:t>together a Spring application, there might be the need to set up a lot of configurations</a:t>
            </a:r>
          </a:p>
          <a:p>
            <a:r>
              <a:rPr lang="en-US" i="1" dirty="0" err="1"/>
              <a:t>SpringBoot</a:t>
            </a:r>
            <a:r>
              <a:rPr lang="en-US" i="1" dirty="0"/>
              <a:t> </a:t>
            </a:r>
            <a:r>
              <a:rPr lang="en-US" dirty="0"/>
              <a:t>(2012): part of Spring </a:t>
            </a:r>
          </a:p>
          <a:p>
            <a:r>
              <a:rPr lang="en-US" dirty="0"/>
              <a:t>Provides </a:t>
            </a:r>
            <a:r>
              <a:rPr lang="en-US" i="1" dirty="0"/>
              <a:t>convention over configuration 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default, reasonable configurations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if you have H2 embedded database as dependency in </a:t>
            </a:r>
            <a:r>
              <a:rPr lang="en-US" i="1" dirty="0"/>
              <a:t>pom.xml</a:t>
            </a:r>
            <a:r>
              <a:rPr lang="en-US" dirty="0"/>
              <a:t>, </a:t>
            </a:r>
            <a:r>
              <a:rPr lang="en-US" dirty="0" err="1"/>
              <a:t>SpringBoot</a:t>
            </a:r>
            <a:r>
              <a:rPr lang="en-US" dirty="0"/>
              <a:t> will automatically start it and configure Hibernate for it </a:t>
            </a:r>
            <a:r>
              <a:rPr lang="en-US" i="1" dirty="0"/>
              <a:t> </a:t>
            </a:r>
          </a:p>
          <a:p>
            <a:r>
              <a:rPr lang="en-US" dirty="0"/>
              <a:t>Can write up a full functional enterprise application very quickly</a:t>
            </a:r>
          </a:p>
        </p:txBody>
      </p:sp>
    </p:spTree>
    <p:extLst>
      <p:ext uri="{BB962C8B-B14F-4D97-AF65-F5344CB8AC3E}">
        <p14:creationId xmlns:p14="http://schemas.microsoft.com/office/powerpoint/2010/main" val="371123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830556" cy="4906948"/>
          </a:xfrm>
        </p:spPr>
        <p:txBody>
          <a:bodyPr/>
          <a:lstStyle/>
          <a:p>
            <a:r>
              <a:rPr lang="en-US" dirty="0"/>
              <a:t>Spring is arguably the most popular framework to develop backend enterprise applications</a:t>
            </a:r>
          </a:p>
          <a:p>
            <a:r>
              <a:rPr lang="en-US" dirty="0"/>
              <a:t>However, like JEE, it has a learning curve, as you need to have a clear understanding of </a:t>
            </a:r>
            <a:r>
              <a:rPr lang="en-US" b="1" i="1" dirty="0"/>
              <a:t>dependency injection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i="1" dirty="0"/>
              <a:t>proxy classes</a:t>
            </a:r>
          </a:p>
          <a:p>
            <a:r>
              <a:rPr lang="en-US" dirty="0"/>
              <a:t>The JDK also has other more lightweight alternatives, like </a:t>
            </a:r>
            <a:r>
              <a:rPr lang="en-US" i="1" dirty="0" err="1"/>
              <a:t>DropWizard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less “magic”, but more boilerplate and less functionalities…</a:t>
            </a:r>
          </a:p>
        </p:txBody>
      </p:sp>
    </p:spTree>
    <p:extLst>
      <p:ext uri="{BB962C8B-B14F-4D97-AF65-F5344CB8AC3E}">
        <p14:creationId xmlns:p14="http://schemas.microsoft.com/office/powerpoint/2010/main" val="4029236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1D5-11CA-544A-BAAB-24BCF079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B0FD-0CCB-0342-B693-7B2DAB09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643360" cy="4925696"/>
          </a:xfrm>
        </p:spPr>
        <p:txBody>
          <a:bodyPr/>
          <a:lstStyle/>
          <a:p>
            <a:r>
              <a:rPr lang="en-US" dirty="0"/>
              <a:t>Spring is simply huge…</a:t>
            </a:r>
          </a:p>
          <a:p>
            <a:r>
              <a:rPr lang="en-US" dirty="0"/>
              <a:t>Only going to see/use a small subset</a:t>
            </a:r>
          </a:p>
          <a:p>
            <a:r>
              <a:rPr lang="en-US" i="1" dirty="0"/>
              <a:t>Spring-Web</a:t>
            </a:r>
            <a:r>
              <a:rPr lang="en-US" dirty="0"/>
              <a:t>: to create REST APIs</a:t>
            </a:r>
          </a:p>
          <a:p>
            <a:r>
              <a:rPr lang="en-US" i="1" dirty="0"/>
              <a:t>Spring-Data</a:t>
            </a:r>
            <a:r>
              <a:rPr lang="en-US" dirty="0"/>
              <a:t>: used to access SQL databases</a:t>
            </a:r>
          </a:p>
          <a:p>
            <a:r>
              <a:rPr lang="en-US" i="1" dirty="0"/>
              <a:t>Spring-Cloud</a:t>
            </a:r>
            <a:r>
              <a:rPr lang="en-US" dirty="0"/>
              <a:t>: to handle </a:t>
            </a:r>
            <a:r>
              <a:rPr lang="en-US" i="1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034669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5093-C2AC-B041-A5D0-04A7E155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With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4A81-536F-8D47-9CD4-EA603F86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4"/>
            <a:ext cx="11643360" cy="4879976"/>
          </a:xfrm>
        </p:spPr>
        <p:txBody>
          <a:bodyPr/>
          <a:lstStyle/>
          <a:p>
            <a:r>
              <a:rPr lang="en-US" dirty="0"/>
              <a:t>You will NOT have a “</a:t>
            </a:r>
            <a:r>
              <a:rPr lang="en-US" i="1" dirty="0"/>
              <a:t>main</a:t>
            </a:r>
            <a:r>
              <a:rPr lang="en-US" dirty="0"/>
              <a:t>” method from which you call your code directly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start a servlet to handle HTTP calls,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Tomcat</a:t>
            </a:r>
          </a:p>
          <a:p>
            <a:r>
              <a:rPr lang="en-US" dirty="0"/>
              <a:t>You will need to write method handlers for the different HTTP calls your API supports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your code to search for the methods handling HTTP calls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7685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FBFD-C3E2-8841-BA52-C07D76C2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A9C5-863D-2147-88B7-C11BB08A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25625"/>
            <a:ext cx="11597640" cy="48037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 that are handled specially by Spring</a:t>
            </a:r>
          </a:p>
          <a:p>
            <a:r>
              <a:rPr lang="en-US" dirty="0"/>
              <a:t>When </a:t>
            </a:r>
            <a:r>
              <a:rPr lang="en-US" i="1" dirty="0" err="1"/>
              <a:t>SpringBoot</a:t>
            </a:r>
            <a:r>
              <a:rPr lang="en-US" dirty="0"/>
              <a:t> starts, it will scan your code for beans, and initialize them</a:t>
            </a:r>
          </a:p>
          <a:p>
            <a:r>
              <a:rPr lang="en-US" dirty="0"/>
              <a:t>Beans are identified by </a:t>
            </a:r>
            <a:r>
              <a:rPr lang="en-US" i="1" dirty="0"/>
              <a:t>annotations:</a:t>
            </a:r>
          </a:p>
          <a:p>
            <a:pPr lvl="1"/>
            <a:r>
              <a:rPr lang="en-US" i="1" dirty="0"/>
              <a:t>@</a:t>
            </a:r>
            <a:r>
              <a:rPr lang="en-US" i="1" dirty="0" err="1"/>
              <a:t>RestController</a:t>
            </a:r>
            <a:r>
              <a:rPr lang="en-US" dirty="0"/>
              <a:t>: class handling HTTP requests</a:t>
            </a:r>
          </a:p>
          <a:p>
            <a:pPr lvl="1"/>
            <a:r>
              <a:rPr lang="en-US" i="1" dirty="0"/>
              <a:t>@Service</a:t>
            </a:r>
            <a:r>
              <a:rPr lang="en-US" dirty="0"/>
              <a:t>: bean providing generic business logic</a:t>
            </a:r>
          </a:p>
          <a:p>
            <a:pPr lvl="1"/>
            <a:r>
              <a:rPr lang="en-US" i="1" dirty="0"/>
              <a:t>@Repository: </a:t>
            </a:r>
            <a:r>
              <a:rPr lang="en-US" dirty="0"/>
              <a:t>bean dealing with database access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You do NOT instantiate bean classes (</a:t>
            </a:r>
            <a:r>
              <a:rPr lang="en-US" dirty="0" err="1"/>
              <a:t>eg</a:t>
            </a:r>
            <a:r>
              <a:rPr lang="en-US" dirty="0"/>
              <a:t> with </a:t>
            </a:r>
            <a:r>
              <a:rPr lang="en-US" i="1" dirty="0"/>
              <a:t>new </a:t>
            </a:r>
            <a:r>
              <a:rPr lang="en-US" dirty="0"/>
              <a:t>keyword), it is </a:t>
            </a:r>
            <a:r>
              <a:rPr lang="en-US" i="1" dirty="0" err="1"/>
              <a:t>SpringBoot</a:t>
            </a:r>
            <a:r>
              <a:rPr lang="en-US" dirty="0"/>
              <a:t> that create them</a:t>
            </a:r>
          </a:p>
        </p:txBody>
      </p:sp>
    </p:spTree>
    <p:extLst>
      <p:ext uri="{BB962C8B-B14F-4D97-AF65-F5344CB8AC3E}">
        <p14:creationId xmlns:p14="http://schemas.microsoft.com/office/powerpoint/2010/main" val="3916985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F72D51-B392-5548-8933-ABD6642DB965}"/>
              </a:ext>
            </a:extLst>
          </p:cNvPr>
          <p:cNvSpPr/>
          <p:nvPr/>
        </p:nvSpPr>
        <p:spPr>
          <a:xfrm>
            <a:off x="350520" y="432644"/>
            <a:ext cx="10424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RestController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b="1" dirty="0" err="1">
                <a:solidFill>
                  <a:srgbClr val="000080"/>
                </a:solidFill>
              </a:rPr>
              <a:t>class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BookRest</a:t>
            </a:r>
            <a:r>
              <a:rPr lang="nb-NO" sz="2800" dirty="0"/>
              <a:t>{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GetMapping</a:t>
            </a:r>
            <a:r>
              <a:rPr lang="nb-NO" sz="2800" dirty="0">
                <a:solidFill>
                  <a:srgbClr val="000080"/>
                </a:solidFill>
              </a:rPr>
              <a:t>(</a:t>
            </a:r>
            <a:r>
              <a:rPr lang="nb-NO" sz="2800" dirty="0" err="1">
                <a:solidFill>
                  <a:srgbClr val="4A86E8"/>
                </a:solidFill>
              </a:rPr>
              <a:t>path</a:t>
            </a:r>
            <a:r>
              <a:rPr lang="nb-NO" sz="2800" dirty="0">
                <a:solidFill>
                  <a:srgbClr val="4A86E8"/>
                </a:solidFill>
              </a:rPr>
              <a:t> = </a:t>
            </a:r>
            <a:r>
              <a:rPr lang="nb-NO" sz="2800" dirty="0"/>
              <a:t>[</a:t>
            </a:r>
            <a:r>
              <a:rPr lang="nb-NO" sz="2800" b="1" dirty="0">
                <a:solidFill>
                  <a:srgbClr val="658ABA"/>
                </a:solidFill>
              </a:rPr>
              <a:t>"/</a:t>
            </a:r>
            <a:r>
              <a:rPr lang="nb-NO" sz="2800" b="1" dirty="0" err="1">
                <a:solidFill>
                  <a:srgbClr val="658ABA"/>
                </a:solidFill>
              </a:rPr>
              <a:t>books</a:t>
            </a:r>
            <a:r>
              <a:rPr lang="nb-NO" sz="2800" b="1" dirty="0">
                <a:solidFill>
                  <a:srgbClr val="658ABA"/>
                </a:solidFill>
              </a:rPr>
              <a:t>"</a:t>
            </a:r>
            <a:r>
              <a:rPr lang="nb-NO" sz="2800" dirty="0"/>
              <a:t>])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dirty="0">
                <a:solidFill>
                  <a:srgbClr val="000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fun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getAll</a:t>
            </a:r>
            <a:r>
              <a:rPr lang="nb-NO" sz="2800" dirty="0"/>
              <a:t>(): </a:t>
            </a:r>
            <a:r>
              <a:rPr lang="nb-NO" sz="2800" dirty="0" err="1"/>
              <a:t>ResponseEntity</a:t>
            </a:r>
            <a:r>
              <a:rPr lang="nb-NO" sz="2800" dirty="0"/>
              <a:t>&lt;List&lt;</a:t>
            </a:r>
            <a:r>
              <a:rPr lang="nb-NO" sz="2800" dirty="0" err="1"/>
              <a:t>BookDto</a:t>
            </a:r>
            <a:r>
              <a:rPr lang="nb-NO" sz="2800" dirty="0"/>
              <a:t>&gt;&gt; { ...</a:t>
            </a:r>
            <a:br>
              <a:rPr lang="nb-NO" sz="2800" dirty="0"/>
            </a:b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DCDE5-70B4-E245-BACF-3A156627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520440"/>
            <a:ext cx="11597640" cy="310896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i="1" dirty="0" err="1"/>
              <a:t>SpringBoot</a:t>
            </a:r>
            <a:r>
              <a:rPr lang="en-US" dirty="0"/>
              <a:t> will create bean for class </a:t>
            </a:r>
            <a:r>
              <a:rPr lang="en-US" i="1" dirty="0" err="1"/>
              <a:t>BookRest</a:t>
            </a:r>
            <a:r>
              <a:rPr lang="en-US" dirty="0"/>
              <a:t>, because marked as </a:t>
            </a:r>
            <a:r>
              <a:rPr lang="en-US" i="1" dirty="0"/>
              <a:t>@</a:t>
            </a:r>
            <a:r>
              <a:rPr lang="en-US" i="1" dirty="0" err="1"/>
              <a:t>RestController</a:t>
            </a:r>
            <a:endParaRPr lang="en-US" i="1" dirty="0"/>
          </a:p>
          <a:p>
            <a:r>
              <a:rPr lang="en-US" dirty="0"/>
              <a:t>The method </a:t>
            </a:r>
            <a:r>
              <a:rPr lang="en-US" i="1" dirty="0" err="1"/>
              <a:t>getAll</a:t>
            </a:r>
            <a:r>
              <a:rPr lang="en-US" dirty="0"/>
              <a:t> will be the handler for all the HTTP requests for URL </a:t>
            </a:r>
            <a:r>
              <a:rPr lang="en-US" i="1" dirty="0"/>
              <a:t>/books</a:t>
            </a:r>
            <a:r>
              <a:rPr lang="en-US" dirty="0"/>
              <a:t>, as marked with </a:t>
            </a:r>
            <a:r>
              <a:rPr lang="en-US" i="1" dirty="0"/>
              <a:t>@</a:t>
            </a:r>
            <a:r>
              <a:rPr lang="en-US" i="1" dirty="0" err="1"/>
              <a:t>GetMapping</a:t>
            </a:r>
            <a:endParaRPr lang="en-US" i="1" dirty="0"/>
          </a:p>
          <a:p>
            <a:pPr lvl="1"/>
            <a:r>
              <a:rPr lang="en-US" dirty="0"/>
              <a:t>when </a:t>
            </a:r>
            <a:r>
              <a:rPr lang="en-US" i="1" dirty="0"/>
              <a:t>Tomcat</a:t>
            </a:r>
            <a:r>
              <a:rPr lang="en-US" dirty="0"/>
              <a:t> receives a GET for </a:t>
            </a:r>
            <a:r>
              <a:rPr lang="en-US" i="1" dirty="0"/>
              <a:t>/books</a:t>
            </a:r>
            <a:r>
              <a:rPr lang="en-US" dirty="0"/>
              <a:t>, it will call this method to get the results to send back</a:t>
            </a:r>
          </a:p>
        </p:txBody>
      </p:sp>
    </p:spTree>
    <p:extLst>
      <p:ext uri="{BB962C8B-B14F-4D97-AF65-F5344CB8AC3E}">
        <p14:creationId xmlns:p14="http://schemas.microsoft.com/office/powerpoint/2010/main" val="2864746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50" y="365125"/>
            <a:ext cx="11369309" cy="1325563"/>
          </a:xfrm>
        </p:spPr>
        <p:txBody>
          <a:bodyPr/>
          <a:lstStyle/>
          <a:p>
            <a:r>
              <a:rPr lang="en-US" dirty="0"/>
              <a:t>Entry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57" y="1825625"/>
            <a:ext cx="11822463" cy="4898856"/>
          </a:xfrm>
        </p:spPr>
        <p:txBody>
          <a:bodyPr>
            <a:normAutofit/>
          </a:bodyPr>
          <a:lstStyle/>
          <a:p>
            <a:r>
              <a:rPr lang="en-US" dirty="0"/>
              <a:t>You need a class annotated with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endParaRPr lang="en-US" i="1" dirty="0"/>
          </a:p>
          <a:p>
            <a:pPr lvl="1"/>
            <a:r>
              <a:rPr lang="en-US" dirty="0"/>
              <a:t>It will be the entry point of your application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all the classes on your </a:t>
            </a:r>
            <a:r>
              <a:rPr lang="en-US" i="1" dirty="0" err="1"/>
              <a:t>classpath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your own classes and all third-party dependencies) to check which beans to start</a:t>
            </a:r>
          </a:p>
          <a:p>
            <a:r>
              <a:rPr lang="en-US" dirty="0"/>
              <a:t>Be CAREFUL of package names: by default, if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r>
              <a:rPr lang="en-US" i="1" dirty="0"/>
              <a:t> </a:t>
            </a:r>
            <a:r>
              <a:rPr lang="en-US" dirty="0"/>
              <a:t>is in package X.Y.Z, it will scan only X.Y.Z and sub-packages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X.Y.Z.W is OK, whereas X.Y will be ignored</a:t>
            </a:r>
          </a:p>
        </p:txBody>
      </p:sp>
    </p:spTree>
    <p:extLst>
      <p:ext uri="{BB962C8B-B14F-4D97-AF65-F5344CB8AC3E}">
        <p14:creationId xmlns:p14="http://schemas.microsoft.com/office/powerpoint/2010/main" val="1137726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0F8-B98B-714C-AF2B-CAAE354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Spring’s “Magic”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B40D-AD25-ED4E-8EAF-4D9096383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704320" cy="4849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starting a </a:t>
            </a:r>
            <a:r>
              <a:rPr lang="en-US" i="1" dirty="0" err="1"/>
              <a:t>SpringBoot</a:t>
            </a:r>
            <a:r>
              <a:rPr lang="en-US" dirty="0"/>
              <a:t> application, might be difficult to understand what is going on</a:t>
            </a:r>
          </a:p>
          <a:p>
            <a:pPr lvl="1"/>
            <a:r>
              <a:rPr lang="en-US" dirty="0"/>
              <a:t>no clear link from “</a:t>
            </a:r>
            <a:r>
              <a:rPr lang="en-US" i="1" dirty="0"/>
              <a:t>main</a:t>
            </a:r>
            <a:r>
              <a:rPr lang="en-US" dirty="0"/>
              <a:t>” method to your code, and you never instantiate beans directly</a:t>
            </a:r>
          </a:p>
          <a:p>
            <a:r>
              <a:rPr lang="en-US" dirty="0"/>
              <a:t>What started and initialized depends on </a:t>
            </a:r>
            <a:r>
              <a:rPr lang="en-US" i="1" dirty="0"/>
              <a:t>@annotations, </a:t>
            </a:r>
            <a:r>
              <a:rPr lang="en-US" dirty="0"/>
              <a:t>and what libraries are on your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, with </a:t>
            </a:r>
            <a:r>
              <a:rPr lang="en-US" i="1" dirty="0"/>
              <a:t>Spring-Web,</a:t>
            </a:r>
            <a:r>
              <a:rPr lang="en-US" dirty="0"/>
              <a:t> a </a:t>
            </a:r>
            <a:r>
              <a:rPr lang="en-US" i="1" dirty="0"/>
              <a:t>Tomcat</a:t>
            </a:r>
            <a:r>
              <a:rPr lang="en-US" dirty="0"/>
              <a:t> server will be automatically started </a:t>
            </a:r>
          </a:p>
          <a:p>
            <a:r>
              <a:rPr lang="en-US" dirty="0"/>
              <a:t>Besides knowing the semantics of different </a:t>
            </a:r>
            <a:r>
              <a:rPr lang="en-US" i="1" dirty="0"/>
              <a:t>@annotations, </a:t>
            </a:r>
            <a:r>
              <a:rPr lang="en-US" dirty="0"/>
              <a:t>there are 2 extremely important concepts: </a:t>
            </a:r>
            <a:r>
              <a:rPr lang="en-US" b="1" dirty="0"/>
              <a:t>proxy classes</a:t>
            </a:r>
            <a:r>
              <a:rPr lang="en-US" dirty="0"/>
              <a:t> and </a:t>
            </a:r>
            <a:r>
              <a:rPr lang="en-US" b="1" dirty="0"/>
              <a:t>dependency injection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102428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2932-CAAE-D647-BE22-4A8627A9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A397-5C8F-654E-B430-436697EAB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690688"/>
            <a:ext cx="11734800" cy="4895215"/>
          </a:xfrm>
        </p:spPr>
        <p:txBody>
          <a:bodyPr/>
          <a:lstStyle/>
          <a:p>
            <a:r>
              <a:rPr lang="en-US" dirty="0"/>
              <a:t>When having an annotated class </a:t>
            </a:r>
            <a:r>
              <a:rPr lang="en-US" i="1" dirty="0"/>
              <a:t>Foo</a:t>
            </a:r>
            <a:r>
              <a:rPr lang="en-US" dirty="0"/>
              <a:t>, and </a:t>
            </a:r>
            <a:r>
              <a:rPr lang="en-US" i="1" dirty="0" err="1"/>
              <a:t>SpringBoot</a:t>
            </a:r>
            <a:r>
              <a:rPr lang="en-US" dirty="0"/>
              <a:t> creates a bean for it, it is NOT going to be a direct instance of </a:t>
            </a:r>
            <a:r>
              <a:rPr lang="en-US" i="1" dirty="0"/>
              <a:t>Foo</a:t>
            </a:r>
            <a:r>
              <a:rPr lang="en-US" dirty="0"/>
              <a:t>, but rather a </a:t>
            </a:r>
            <a:r>
              <a:rPr lang="en-US" i="1" dirty="0"/>
              <a:t>proxy</a:t>
            </a:r>
          </a:p>
          <a:p>
            <a:r>
              <a:rPr lang="en-US" dirty="0"/>
              <a:t>A proxy for </a:t>
            </a:r>
            <a:r>
              <a:rPr lang="en-US" i="1" dirty="0"/>
              <a:t>Foo</a:t>
            </a:r>
            <a:r>
              <a:rPr lang="en-US" dirty="0"/>
              <a:t> is a class that </a:t>
            </a:r>
            <a:r>
              <a:rPr lang="en-US" b="1" dirty="0"/>
              <a:t>extends</a:t>
            </a:r>
            <a:r>
              <a:rPr lang="en-US" dirty="0"/>
              <a:t> </a:t>
            </a:r>
            <a:r>
              <a:rPr lang="en-US" i="1" dirty="0"/>
              <a:t>Foo</a:t>
            </a:r>
            <a:r>
              <a:rPr lang="en-US" dirty="0"/>
              <a:t>, where all methods can be enhanced </a:t>
            </a:r>
          </a:p>
          <a:p>
            <a:r>
              <a:rPr lang="en-US" dirty="0"/>
              <a:t>A proxy can have a code before and after the original methods of </a:t>
            </a:r>
            <a:r>
              <a:rPr lang="en-US" i="1" dirty="0"/>
              <a:t>Foo </a:t>
            </a:r>
            <a:r>
              <a:rPr lang="en-US" dirty="0"/>
              <a:t>(all methods are overridden)</a:t>
            </a:r>
          </a:p>
          <a:p>
            <a:pPr lvl="1"/>
            <a:r>
              <a:rPr lang="en-US" dirty="0"/>
              <a:t>example: methods marked with </a:t>
            </a:r>
            <a:r>
              <a:rPr lang="en-US" i="1" dirty="0"/>
              <a:t>@Transactional</a:t>
            </a:r>
            <a:r>
              <a:rPr lang="en-US" dirty="0"/>
              <a:t> will automatically start and then commit transactions </a:t>
            </a:r>
          </a:p>
        </p:txBody>
      </p:sp>
    </p:spTree>
    <p:extLst>
      <p:ext uri="{BB962C8B-B14F-4D97-AF65-F5344CB8AC3E}">
        <p14:creationId xmlns:p14="http://schemas.microsoft.com/office/powerpoint/2010/main" val="314109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4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"/>
            <a:ext cx="10515600" cy="1325563"/>
          </a:xfrm>
        </p:spPr>
        <p:txBody>
          <a:bodyPr/>
          <a:lstStyle/>
          <a:p>
            <a:r>
              <a:rPr lang="en-US" dirty="0"/>
              <a:t>Anatomy of a Proxy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321871"/>
            <a:ext cx="11606027" cy="528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proxy would be automatically generated by Spring at runtime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115" y="2620523"/>
            <a:ext cx="472565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public class </a:t>
            </a:r>
            <a:r>
              <a:rPr lang="en-US" sz="2800" dirty="0"/>
              <a:t>Foo {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/>
              <a:t>public </a:t>
            </a:r>
            <a:r>
              <a:rPr lang="en-US" sz="2800" dirty="0"/>
              <a:t>String </a:t>
            </a:r>
            <a:r>
              <a:rPr lang="en-US" sz="2800" dirty="0" err="1"/>
              <a:t>someMethod</a:t>
            </a:r>
            <a:r>
              <a:rPr lang="en-US" sz="2800" dirty="0"/>
              <a:t>(){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/>
              <a:t>return "foo"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}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694553" y="2093428"/>
            <a:ext cx="6201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public class </a:t>
            </a:r>
            <a:r>
              <a:rPr lang="en-US" sz="2000" dirty="0" err="1"/>
              <a:t>FooProxy</a:t>
            </a:r>
            <a:r>
              <a:rPr lang="en-US" sz="2000" dirty="0"/>
              <a:t> </a:t>
            </a:r>
            <a:r>
              <a:rPr lang="en-US" sz="2000" b="1" dirty="0"/>
              <a:t>extends </a:t>
            </a:r>
            <a:r>
              <a:rPr lang="en-US" sz="2000" dirty="0"/>
              <a:t>Foo{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private final </a:t>
            </a:r>
            <a:r>
              <a:rPr lang="en-US" sz="2000" dirty="0"/>
              <a:t>Foo </a:t>
            </a:r>
            <a:r>
              <a:rPr lang="en-US" sz="2000" b="1" dirty="0"/>
              <a:t>original</a:t>
            </a:r>
            <a:r>
              <a:rPr lang="en-US" sz="2000" dirty="0"/>
              <a:t>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public </a:t>
            </a:r>
            <a:r>
              <a:rPr lang="en-US" sz="2000" dirty="0" err="1"/>
              <a:t>FooProxy</a:t>
            </a:r>
            <a:r>
              <a:rPr lang="en-US" sz="2000" dirty="0"/>
              <a:t>(Foo original) 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 err="1"/>
              <a:t>this</a:t>
            </a:r>
            <a:r>
              <a:rPr lang="en-US" sz="2000" dirty="0" err="1"/>
              <a:t>.</a:t>
            </a:r>
            <a:r>
              <a:rPr lang="en-US" sz="2000" b="1" dirty="0" err="1"/>
              <a:t>original</a:t>
            </a:r>
            <a:r>
              <a:rPr lang="en-US" sz="2000" b="1" dirty="0"/>
              <a:t> </a:t>
            </a:r>
            <a:r>
              <a:rPr lang="en-US" sz="2000" dirty="0"/>
              <a:t>= original;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@Override</a:t>
            </a:r>
            <a:br>
              <a:rPr lang="en-US" sz="2000" b="1" dirty="0"/>
            </a:br>
            <a:r>
              <a:rPr lang="en-US" sz="2000" b="1" dirty="0"/>
              <a:t>    public </a:t>
            </a:r>
            <a:r>
              <a:rPr lang="en-US" sz="2000" dirty="0"/>
              <a:t>String </a:t>
            </a:r>
            <a:r>
              <a:rPr lang="en-US" sz="2000" dirty="0" err="1"/>
              <a:t>someMethod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 do something before, </a:t>
            </a:r>
            <a:r>
              <a:rPr lang="en-US" sz="2000" i="1" dirty="0" err="1"/>
              <a:t>eg</a:t>
            </a:r>
            <a:r>
              <a:rPr lang="en-US" sz="2000" i="1" dirty="0"/>
              <a:t> start a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dirty="0"/>
              <a:t>String result = </a:t>
            </a:r>
            <a:r>
              <a:rPr lang="en-US" sz="2000" b="1" dirty="0" err="1"/>
              <a:t>original</a:t>
            </a:r>
            <a:r>
              <a:rPr lang="en-US" sz="2000" dirty="0" err="1"/>
              <a:t>.someMethod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//do something after, </a:t>
            </a:r>
            <a:r>
              <a:rPr lang="en-US" sz="2000" i="1" dirty="0" err="1"/>
              <a:t>eg</a:t>
            </a:r>
            <a:r>
              <a:rPr lang="en-US" sz="2000" i="1" dirty="0"/>
              <a:t>, commit the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b="1" dirty="0"/>
              <a:t>return </a:t>
            </a:r>
            <a:r>
              <a:rPr lang="en-US" sz="2000" dirty="0"/>
              <a:t>result;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03983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21D9-FF67-B542-95D2-30B9C54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3041-3BFB-834C-A4BD-7910767EB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825624"/>
            <a:ext cx="11582400" cy="49104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a bean </a:t>
            </a:r>
            <a:r>
              <a:rPr lang="en-US" i="1" dirty="0"/>
              <a:t>A</a:t>
            </a:r>
            <a:r>
              <a:rPr lang="en-US" dirty="0"/>
              <a:t> needs to call functionality of a bean </a:t>
            </a:r>
            <a:r>
              <a:rPr lang="en-US" i="1" dirty="0"/>
              <a:t>B</a:t>
            </a:r>
            <a:r>
              <a:rPr lang="en-US" dirty="0"/>
              <a:t>?</a:t>
            </a:r>
          </a:p>
          <a:p>
            <a:r>
              <a:rPr lang="en-US" i="1" dirty="0"/>
              <a:t>A</a:t>
            </a:r>
            <a:r>
              <a:rPr lang="en-US" dirty="0"/>
              <a:t> cannot create an instance of </a:t>
            </a:r>
            <a:r>
              <a:rPr lang="en-US" i="1" dirty="0"/>
              <a:t>B</a:t>
            </a:r>
          </a:p>
          <a:p>
            <a:r>
              <a:rPr lang="en-US" i="1" dirty="0"/>
              <a:t>A</a:t>
            </a:r>
            <a:r>
              <a:rPr lang="en-US" dirty="0"/>
              <a:t> has to ask </a:t>
            </a:r>
            <a:r>
              <a:rPr lang="en-US" i="1" dirty="0" err="1"/>
              <a:t>SpringBoot</a:t>
            </a:r>
            <a:r>
              <a:rPr lang="en-US" dirty="0"/>
              <a:t> to get an instance of </a:t>
            </a:r>
            <a:r>
              <a:rPr lang="en-US" i="1" dirty="0"/>
              <a:t>B</a:t>
            </a:r>
          </a:p>
          <a:p>
            <a:r>
              <a:rPr lang="en-US" dirty="0"/>
              <a:t>2 methods for DI</a:t>
            </a:r>
          </a:p>
          <a:p>
            <a:r>
              <a:rPr lang="en-US" i="1" dirty="0"/>
              <a:t>Field Injection</a:t>
            </a:r>
            <a:r>
              <a:rPr lang="en-US" dirty="0"/>
              <a:t>: fields marked with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</a:t>
            </a:r>
            <a:r>
              <a:rPr lang="en-US" dirty="0"/>
              <a:t>will be automatically initialized after the bean is created, using </a:t>
            </a:r>
            <a:r>
              <a:rPr lang="en-US" i="1" dirty="0"/>
              <a:t>Reflection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private B b;</a:t>
            </a:r>
          </a:p>
          <a:p>
            <a:r>
              <a:rPr lang="en-US" i="1" dirty="0"/>
              <a:t>Constructor Injection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reference of </a:t>
            </a:r>
            <a:r>
              <a:rPr lang="en-US" i="1" dirty="0"/>
              <a:t>B</a:t>
            </a:r>
            <a:r>
              <a:rPr lang="en-US" dirty="0"/>
              <a:t> passed directly in the constructor of </a:t>
            </a:r>
            <a:r>
              <a:rPr lang="en-US" i="1" dirty="0"/>
              <a:t>A</a:t>
            </a:r>
            <a:r>
              <a:rPr lang="en-US" dirty="0"/>
              <a:t>, where Spring provides the right value when creating a bean for </a:t>
            </a:r>
            <a:r>
              <a:rPr lang="en-US" i="1" dirty="0"/>
              <a:t>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9695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01" y="1825625"/>
            <a:ext cx="11757727" cy="487458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SpringBoot</a:t>
            </a:r>
            <a:r>
              <a:rPr lang="en-US" dirty="0"/>
              <a:t> provides sensible default configurations based on what present on your </a:t>
            </a:r>
            <a:r>
              <a:rPr lang="en-US" i="1" dirty="0" err="1"/>
              <a:t>classpath</a:t>
            </a:r>
            <a:endParaRPr lang="en-US" i="1" dirty="0"/>
          </a:p>
          <a:p>
            <a:r>
              <a:rPr lang="en-US" dirty="0"/>
              <a:t>If you need to do modifications, those will be in a </a:t>
            </a:r>
            <a:r>
              <a:rPr lang="en-US" i="1" dirty="0" err="1"/>
              <a:t>application.properties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 err="1"/>
              <a:t>application.yml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those are the same, just in different formats</a:t>
            </a:r>
          </a:p>
          <a:p>
            <a:pPr lvl="1"/>
            <a:r>
              <a:rPr lang="en-US" dirty="0"/>
              <a:t>“.properties”: pairs &lt;property-name&gt;=&lt;value&gt;</a:t>
            </a:r>
          </a:p>
          <a:p>
            <a:pPr lvl="1"/>
            <a:r>
              <a:rPr lang="en-US" dirty="0"/>
              <a:t>“.</a:t>
            </a:r>
            <a:r>
              <a:rPr lang="en-US" dirty="0" err="1"/>
              <a:t>yml</a:t>
            </a:r>
            <a:r>
              <a:rPr lang="en-US" dirty="0"/>
              <a:t>”/“.</a:t>
            </a:r>
            <a:r>
              <a:rPr lang="en-US" dirty="0" err="1"/>
              <a:t>yaml</a:t>
            </a:r>
            <a:r>
              <a:rPr lang="en-US" dirty="0"/>
              <a:t>”: YAML (YAML </a:t>
            </a:r>
            <a:r>
              <a:rPr lang="en-US" dirty="0" err="1"/>
              <a:t>Ain't</a:t>
            </a:r>
            <a:r>
              <a:rPr lang="en-US" dirty="0"/>
              <a:t> Markup Language)</a:t>
            </a:r>
          </a:p>
          <a:p>
            <a:r>
              <a:rPr lang="en-US" dirty="0"/>
              <a:t>See following for list of properties:</a:t>
            </a:r>
          </a:p>
          <a:p>
            <a:pPr lvl="1"/>
            <a:r>
              <a:rPr lang="en-US" dirty="0">
                <a:hlinkClick r:id="rId2"/>
              </a:rPr>
              <a:t>https://docs.spring.io/spring-boot/docs/current/reference/html/common-application-properties.html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4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16" y="379085"/>
            <a:ext cx="544010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E2E Testing of REST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16" y="2244434"/>
            <a:ext cx="572203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Do HTTP calls, read responses</a:t>
            </a:r>
          </a:p>
          <a:p>
            <a:pPr lvl="1"/>
            <a:r>
              <a:rPr lang="en-US" sz="2400" dirty="0"/>
              <a:t>Specialized libraries, </a:t>
            </a:r>
            <a:r>
              <a:rPr lang="en-US" sz="2400" dirty="0" err="1"/>
              <a:t>eg</a:t>
            </a:r>
            <a:r>
              <a:rPr lang="en-US" sz="2400" dirty="0"/>
              <a:t> in Java the popular </a:t>
            </a:r>
            <a:r>
              <a:rPr lang="en-US" sz="2400" b="1" dirty="0" err="1"/>
              <a:t>RestAssured</a:t>
            </a:r>
            <a:endParaRPr lang="en-US" sz="2400" dirty="0"/>
          </a:p>
          <a:p>
            <a:r>
              <a:rPr lang="en-US" sz="3200" dirty="0"/>
              <a:t>Setup database states</a:t>
            </a:r>
          </a:p>
          <a:p>
            <a:pPr lvl="1"/>
            <a:r>
              <a:rPr lang="en-US" sz="2400" i="1" dirty="0"/>
              <a:t>before</a:t>
            </a:r>
            <a:r>
              <a:rPr lang="en-US" sz="2400" dirty="0"/>
              <a:t>: add test data</a:t>
            </a:r>
          </a:p>
          <a:p>
            <a:pPr lvl="1"/>
            <a:r>
              <a:rPr lang="en-US" sz="2400" i="1" dirty="0"/>
              <a:t>after</a:t>
            </a:r>
            <a:r>
              <a:rPr lang="en-US" sz="2400" dirty="0"/>
              <a:t>: clean state</a:t>
            </a:r>
          </a:p>
          <a:p>
            <a:r>
              <a:rPr lang="en-US" sz="3200" dirty="0"/>
              <a:t>There can also be other environment entities to handle</a:t>
            </a:r>
          </a:p>
          <a:p>
            <a:pPr lvl="1"/>
            <a:r>
              <a:rPr lang="en-US" sz="2400" dirty="0" err="1"/>
              <a:t>eg</a:t>
            </a:r>
            <a:r>
              <a:rPr lang="en-US" sz="2400" dirty="0"/>
              <a:t>, connection to other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109" y="466322"/>
            <a:ext cx="5876152" cy="2944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5851" y="3941144"/>
            <a:ext cx="5734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@Test</a:t>
            </a:r>
          </a:p>
          <a:p>
            <a:r>
              <a:rPr lang="en-US" dirty="0"/>
              <a:t>public void test0() throws Exception {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          given().</a:t>
            </a:r>
            <a:r>
              <a:rPr lang="en-US" b="1" dirty="0"/>
              <a:t>header</a:t>
            </a:r>
            <a:r>
              <a:rPr lang="en-US" dirty="0"/>
              <a:t>("Authorization", "</a:t>
            </a:r>
            <a:r>
              <a:rPr lang="en-US" dirty="0" err="1"/>
              <a:t>ApiKey</a:t>
            </a:r>
            <a:r>
              <a:rPr lang="en-US" dirty="0"/>
              <a:t> user")</a:t>
            </a:r>
          </a:p>
          <a:p>
            <a:r>
              <a:rPr lang="en-US" dirty="0"/>
              <a:t>                      </a:t>
            </a:r>
            <a:r>
              <a:rPr lang="mr-IN" dirty="0"/>
              <a:t>.</a:t>
            </a:r>
            <a:r>
              <a:rPr lang="mr-IN" b="1" dirty="0" err="1"/>
              <a:t>accept</a:t>
            </a:r>
            <a:r>
              <a:rPr lang="mr-IN" dirty="0"/>
              <a:t>("*/*")</a:t>
            </a:r>
          </a:p>
          <a:p>
            <a:r>
              <a:rPr lang="en-US" dirty="0"/>
              <a:t>                      .</a:t>
            </a:r>
            <a:r>
              <a:rPr lang="en-US" b="1" dirty="0"/>
              <a:t>get</a:t>
            </a:r>
            <a:r>
              <a:rPr lang="en-US" dirty="0"/>
              <a:t>(</a:t>
            </a:r>
            <a:r>
              <a:rPr lang="mr-IN" dirty="0"/>
              <a:t>”</a:t>
            </a:r>
            <a:r>
              <a:rPr lang="en-US" dirty="0" err="1"/>
              <a:t>www.foo.com</a:t>
            </a:r>
            <a:r>
              <a:rPr lang="mr-IN" dirty="0"/>
              <a:t>/</a:t>
            </a:r>
            <a:r>
              <a:rPr lang="mr-IN" dirty="0" err="1"/>
              <a:t>api</a:t>
            </a:r>
            <a:r>
              <a:rPr lang="mr-IN" dirty="0"/>
              <a:t>/v1/</a:t>
            </a:r>
            <a:r>
              <a:rPr lang="mr-IN" dirty="0" err="1"/>
              <a:t>media_files</a:t>
            </a:r>
            <a:r>
              <a:rPr lang="mr-IN" dirty="0"/>
              <a:t>/</a:t>
            </a:r>
            <a:r>
              <a:rPr lang="en-US" dirty="0"/>
              <a:t>42”</a:t>
            </a:r>
            <a:r>
              <a:rPr lang="mr-IN" dirty="0"/>
              <a:t>)</a:t>
            </a:r>
          </a:p>
          <a:p>
            <a:r>
              <a:rPr lang="en-US" dirty="0"/>
              <a:t>	    .then()</a:t>
            </a:r>
          </a:p>
          <a:p>
            <a:r>
              <a:rPr lang="en-US" dirty="0"/>
              <a:t>                      .</a:t>
            </a:r>
            <a:r>
              <a:rPr lang="en-US" b="1" dirty="0" err="1"/>
              <a:t>statusCode</a:t>
            </a:r>
            <a:r>
              <a:rPr lang="en-US" dirty="0"/>
              <a:t>(200);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696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  <a:endParaRPr lang="en-US" b="1" dirty="0"/>
          </a:p>
          <a:p>
            <a:r>
              <a:rPr lang="en-US" b="1" dirty="0"/>
              <a:t>advanced/example-news</a:t>
            </a:r>
          </a:p>
          <a:p>
            <a:r>
              <a:rPr lang="en-US" b="1" dirty="0"/>
              <a:t>advanced/rest/news-rest</a:t>
            </a:r>
          </a:p>
          <a:p>
            <a:r>
              <a:rPr lang="en-US" dirty="0"/>
              <a:t>Study relevant sections in RFC-7230 and RFC-7231 </a:t>
            </a:r>
          </a:p>
          <a:p>
            <a:r>
              <a:rPr lang="en-US" dirty="0"/>
              <a:t>Study relevant sections in </a:t>
            </a:r>
            <a:r>
              <a:rPr lang="en-US" i="1" dirty="0"/>
              <a:t>RESTful Service Best Practices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33619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6977</TotalTime>
  <Words>4847</Words>
  <Application>Microsoft Macintosh PowerPoint</Application>
  <PresentationFormat>Widescreen</PresentationFormat>
  <Paragraphs>494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Mangal</vt:lpstr>
      <vt:lpstr>Office Theme</vt:lpstr>
      <vt:lpstr>Enterprise Programmering 2  Lesson 02: HTTP and REST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RESTful APIs</vt:lpstr>
      <vt:lpstr>RESTful APIs </vt:lpstr>
      <vt:lpstr>PowerPoint Presentation</vt:lpstr>
      <vt:lpstr>PowerPoint Presentation</vt:lpstr>
      <vt:lpstr>PowerPoint Presentation</vt:lpstr>
      <vt:lpstr>PowerPoint Presentation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Spring</vt:lpstr>
      <vt:lpstr>Spring Framework</vt:lpstr>
      <vt:lpstr>Why the name “Spring”?</vt:lpstr>
      <vt:lpstr>Spring vs SpringBoot</vt:lpstr>
      <vt:lpstr>Popularity </vt:lpstr>
      <vt:lpstr>Spring In This Course</vt:lpstr>
      <vt:lpstr>REST With SpringBoot</vt:lpstr>
      <vt:lpstr>Spring Beans</vt:lpstr>
      <vt:lpstr>PowerPoint Presentation</vt:lpstr>
      <vt:lpstr>Entry Point</vt:lpstr>
      <vt:lpstr>Spring’s “Magic”</vt:lpstr>
      <vt:lpstr>Proxy Classes</vt:lpstr>
      <vt:lpstr>Anatomy of a Proxy Class</vt:lpstr>
      <vt:lpstr>Dependency Injection (DI)</vt:lpstr>
      <vt:lpstr>Configurations</vt:lpstr>
      <vt:lpstr>E2E Testing of REST APIs</vt:lpstr>
      <vt:lpstr>Git Repository Modules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272</cp:revision>
  <cp:lastPrinted>2017-12-21T12:07:11Z</cp:lastPrinted>
  <dcterms:created xsi:type="dcterms:W3CDTF">2017-12-10T14:32:25Z</dcterms:created>
  <dcterms:modified xsi:type="dcterms:W3CDTF">2019-08-02T15:00:51Z</dcterms:modified>
</cp:coreProperties>
</file>